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0984" autoAdjust="0"/>
  </p:normalViewPr>
  <p:slideViewPr>
    <p:cSldViewPr>
      <p:cViewPr varScale="1">
        <p:scale>
          <a:sx n="35" d="100"/>
          <a:sy n="35" d="100"/>
        </p:scale>
        <p:origin x="-23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D7D77A9E-3663-4AB1-8565-47541A407998}" type="datetimeFigureOut">
              <a:rPr lang="en-US" smtClean="0"/>
              <a:t>07/21/2015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C6C08079-266A-473A-8E76-8B302CC0C550}" type="slidenum">
              <a:rPr lang="en-US" smtClean="0"/>
              <a:t>‹#›</a:t>
            </a:fld>
            <a:endParaRPr lang="en-US"/>
          </a:p>
        </p:txBody>
      </p:sp>
    </p:spTree>
    <p:extLst>
      <p:ext uri="{BB962C8B-B14F-4D97-AF65-F5344CB8AC3E}">
        <p14:creationId xmlns:p14="http://schemas.microsoft.com/office/powerpoint/2010/main" val="2112483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a:t>
            </a:fld>
            <a:endParaRPr lang="en-US"/>
          </a:p>
        </p:txBody>
      </p:sp>
    </p:spTree>
    <p:extLst>
      <p:ext uri="{BB962C8B-B14F-4D97-AF65-F5344CB8AC3E}">
        <p14:creationId xmlns:p14="http://schemas.microsoft.com/office/powerpoint/2010/main" val="4261405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Arkansas</a:t>
            </a:r>
            <a:r>
              <a:rPr lang="en-US" baseline="0" dirty="0" smtClean="0"/>
              <a:t> state plan states </a:t>
            </a:r>
            <a:r>
              <a:rPr lang="en-US" dirty="0"/>
              <a:t>Medicaid will pay for up to 5 days. </a:t>
            </a:r>
          </a:p>
          <a:p>
            <a:pPr defTabSz="914350">
              <a:defRPr/>
            </a:pPr>
            <a:r>
              <a:rPr lang="en-US" dirty="0"/>
              <a:t>AFTER the 5th day, there is no "bed hold policy".  It's all the agreement between the facility and the resident/family. </a:t>
            </a:r>
          </a:p>
          <a:p>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10</a:t>
            </a:fld>
            <a:endParaRPr lang="en-US"/>
          </a:p>
        </p:txBody>
      </p:sp>
    </p:spTree>
    <p:extLst>
      <p:ext uri="{BB962C8B-B14F-4D97-AF65-F5344CB8AC3E}">
        <p14:creationId xmlns:p14="http://schemas.microsoft.com/office/powerpoint/2010/main" val="145252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nursing homes policy apply to all residents. </a:t>
            </a:r>
          </a:p>
          <a:p>
            <a:endParaRPr lang="en-US" dirty="0" smtClean="0"/>
          </a:p>
          <a:p>
            <a:r>
              <a:rPr lang="en-US" dirty="0" smtClean="0"/>
              <a:t>In cases of emergency transfer,</a:t>
            </a:r>
            <a:r>
              <a:rPr lang="en-US" baseline="0" dirty="0" smtClean="0"/>
              <a:t> notice “at the time of transfer” means that the family, surrogate, or representative are provided with written notification within 24 hours of transfer</a:t>
            </a:r>
          </a:p>
          <a:p>
            <a:endParaRPr lang="en-US" baseline="0" dirty="0" smtClean="0"/>
          </a:p>
          <a:p>
            <a:r>
              <a:rPr lang="en-US" baseline="0" dirty="0" smtClean="0"/>
              <a:t>The regulation is met if the residents copy of the notice is sent with other papers accompanying the resident to the hospital.</a:t>
            </a:r>
          </a:p>
          <a:p>
            <a:endParaRPr lang="en-US" baseline="0" dirty="0" smtClean="0"/>
          </a:p>
          <a:p>
            <a:r>
              <a:rPr lang="en-US" baseline="0" dirty="0" smtClean="0"/>
              <a:t>Bed-hold for days of absence in excess of the state’s bed-hold limit are considered non-covered services which means the resident could use his/her own income to pay for the bed-hold. Non-Medicaid residents may be requested to pay for all days of bed – hold.</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11</a:t>
            </a:fld>
            <a:endParaRPr lang="en-US"/>
          </a:p>
        </p:txBody>
      </p:sp>
    </p:spTree>
    <p:extLst>
      <p:ext uri="{BB962C8B-B14F-4D97-AF65-F5344CB8AC3E}">
        <p14:creationId xmlns:p14="http://schemas.microsoft.com/office/powerpoint/2010/main" val="371161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concern is regarding transfer/discharge, the surveyor will first review the facility’s policy regarding bed-hold and readmission to the facility</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12</a:t>
            </a:fld>
            <a:endParaRPr lang="en-US"/>
          </a:p>
        </p:txBody>
      </p:sp>
    </p:spTree>
    <p:extLst>
      <p:ext uri="{BB962C8B-B14F-4D97-AF65-F5344CB8AC3E}">
        <p14:creationId xmlns:p14="http://schemas.microsoft.com/office/powerpoint/2010/main" val="413564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available bed in a semi-private room” means a bed in a room shared with another resident of the same sex.</a:t>
            </a:r>
          </a:p>
          <a:p>
            <a:endParaRPr lang="en-US" dirty="0" smtClean="0"/>
          </a:p>
          <a:p>
            <a:r>
              <a:rPr lang="en-US" dirty="0" smtClean="0"/>
              <a:t>Medicaid-eligible residents who are on therapeutic leave or are hospitalized beyond the State’s bed-hold policy</a:t>
            </a:r>
            <a:r>
              <a:rPr lang="en-US" baseline="0" dirty="0" smtClean="0"/>
              <a:t> must be readmitted to the first available bed even if the residents have outstanding Medicaid balances. Once readmitted, however, these residents may be transferred if the facility can demonstrate that non-payment of charges exist and documentation and notice requirements are followed.</a:t>
            </a:r>
          </a:p>
          <a:p>
            <a:endParaRPr lang="en-US" baseline="0" dirty="0" smtClean="0"/>
          </a:p>
          <a:p>
            <a:r>
              <a:rPr lang="en-US" baseline="0" dirty="0" smtClean="0"/>
              <a:t>In other words, all parts of the regulation(s) must be met.</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13</a:t>
            </a:fld>
            <a:endParaRPr lang="en-US"/>
          </a:p>
        </p:txBody>
      </p:sp>
    </p:spTree>
    <p:extLst>
      <p:ext uri="{BB962C8B-B14F-4D97-AF65-F5344CB8AC3E}">
        <p14:creationId xmlns:p14="http://schemas.microsoft.com/office/powerpoint/2010/main" val="1216219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C08079-266A-473A-8E76-8B302CC0C550}" type="slidenum">
              <a:rPr lang="en-US" smtClean="0"/>
              <a:t>14</a:t>
            </a:fld>
            <a:endParaRPr lang="en-US"/>
          </a:p>
        </p:txBody>
      </p:sp>
    </p:spTree>
    <p:extLst>
      <p:ext uri="{BB962C8B-B14F-4D97-AF65-F5344CB8AC3E}">
        <p14:creationId xmlns:p14="http://schemas.microsoft.com/office/powerpoint/2010/main" val="2530000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Facilities</a:t>
            </a:r>
            <a:r>
              <a:rPr lang="en-US" baseline="0" dirty="0" smtClean="0"/>
              <a:t> must treat all residents alike when making transfer and discharge decisions. “Identical policies and practices” concerning services means that facilities must not distinguish between residents based on their source of payment when providing services that are required to be provided by law.</a:t>
            </a:r>
          </a:p>
          <a:p>
            <a:endParaRPr lang="en-US" baseline="0" dirty="0" smtClean="0"/>
          </a:p>
          <a:p>
            <a:r>
              <a:rPr lang="en-US" baseline="0" dirty="0" smtClean="0"/>
              <a:t>All nursing services, specialized rehabilitative services, social services, dietary services, pharmaceutical services, or activities that are mandated by the law must be provided to residents according to residents’ individual needs, as determined by assessments and care plans. </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15</a:t>
            </a:fld>
            <a:endParaRPr lang="en-US"/>
          </a:p>
        </p:txBody>
      </p:sp>
    </p:spTree>
    <p:extLst>
      <p:ext uri="{BB962C8B-B14F-4D97-AF65-F5344CB8AC3E}">
        <p14:creationId xmlns:p14="http://schemas.microsoft.com/office/powerpoint/2010/main" val="339355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the one admitting the resident to the facility, read or obtain a copy of the admission agreement, transfer/discharge and readmission should be included in the agreement</a:t>
            </a:r>
          </a:p>
          <a:p>
            <a:endParaRPr lang="en-US" dirty="0" smtClean="0"/>
          </a:p>
          <a:p>
            <a:r>
              <a:rPr lang="en-US" dirty="0" smtClean="0"/>
              <a:t>We talked about the notice of transfer or discharge and evidence it was done, you can ensure</a:t>
            </a:r>
            <a:r>
              <a:rPr lang="en-US" baseline="0" dirty="0" smtClean="0"/>
              <a:t> you receive all notices from the facility by keeping your contact information up to date, name of notifying person, landline and/or cell phone, hospital preference etc.</a:t>
            </a:r>
          </a:p>
          <a:p>
            <a:r>
              <a:rPr lang="en-US" baseline="0" dirty="0" smtClean="0"/>
              <a:t>NOTE: EMS services will take the resident to the closest hospital in order to stabilize the resident before proceeding on to the preferred hospital</a:t>
            </a:r>
          </a:p>
          <a:p>
            <a:endParaRPr lang="en-US" baseline="0" dirty="0" smtClean="0"/>
          </a:p>
          <a:p>
            <a:r>
              <a:rPr lang="en-US" baseline="0" dirty="0" smtClean="0"/>
              <a:t>Talk to the social services director concerning any questions about transfer/discharge before the event occurs! When the event is occurring, emotions get in the way of remembering details. </a:t>
            </a:r>
            <a:endParaRPr lang="en-US" dirty="0" smtClean="0"/>
          </a:p>
          <a:p>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16</a:t>
            </a:fld>
            <a:endParaRPr lang="en-US"/>
          </a:p>
        </p:txBody>
      </p:sp>
    </p:spTree>
    <p:extLst>
      <p:ext uri="{BB962C8B-B14F-4D97-AF65-F5344CB8AC3E}">
        <p14:creationId xmlns:p14="http://schemas.microsoft.com/office/powerpoint/2010/main" val="1329386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C08079-266A-473A-8E76-8B302CC0C550}" type="slidenum">
              <a:rPr lang="en-US" smtClean="0"/>
              <a:t>2</a:t>
            </a:fld>
            <a:endParaRPr lang="en-US"/>
          </a:p>
        </p:txBody>
      </p:sp>
    </p:spTree>
    <p:extLst>
      <p:ext uri="{BB962C8B-B14F-4D97-AF65-F5344CB8AC3E}">
        <p14:creationId xmlns:p14="http://schemas.microsoft.com/office/powerpoint/2010/main" val="1587354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talk about this</a:t>
            </a:r>
            <a:r>
              <a:rPr lang="en-US" baseline="0" dirty="0" smtClean="0"/>
              <a:t> one for a minute</a:t>
            </a:r>
          </a:p>
          <a:p>
            <a:endParaRPr lang="en-US" baseline="0" dirty="0" smtClean="0"/>
          </a:p>
          <a:p>
            <a:r>
              <a:rPr lang="en-US" baseline="0" dirty="0" smtClean="0"/>
              <a:t>Most nursing homes use “cannot meet the residents needs” as a discharge reason</a:t>
            </a:r>
          </a:p>
          <a:p>
            <a:r>
              <a:rPr lang="en-US" baseline="0" dirty="0" smtClean="0"/>
              <a:t>However, the nursing home is responsible for the safety and welfare of ALL residents in the home</a:t>
            </a:r>
          </a:p>
          <a:p>
            <a:endParaRPr lang="en-US" baseline="0" dirty="0" smtClean="0"/>
          </a:p>
          <a:p>
            <a:r>
              <a:rPr lang="en-US" baseline="0" dirty="0" smtClean="0"/>
              <a:t>Some examples of safety and welfare would be: for an individual resident, refusal to eat or drink for a period of time (lack of water can lead to death)</a:t>
            </a:r>
          </a:p>
          <a:p>
            <a:r>
              <a:rPr lang="en-US" baseline="0" dirty="0" smtClean="0"/>
              <a:t>                                                                                                          refusal of needed medications for a period of time</a:t>
            </a:r>
          </a:p>
          <a:p>
            <a:r>
              <a:rPr lang="en-US" baseline="0" dirty="0" smtClean="0"/>
              <a:t>                                                                                             (serious medications such as insulin, blood thinners that could lead to death)</a:t>
            </a:r>
          </a:p>
          <a:p>
            <a:r>
              <a:rPr lang="en-US" baseline="0" dirty="0" smtClean="0"/>
              <a:t>                                                                                                          refusal of treatments (infected wound or </a:t>
            </a:r>
            <a:r>
              <a:rPr lang="en-US" baseline="0" dirty="0" err="1" smtClean="0"/>
              <a:t>p.u</a:t>
            </a:r>
            <a:r>
              <a:rPr lang="en-US" baseline="0" dirty="0" smtClean="0"/>
              <a:t>.)</a:t>
            </a:r>
          </a:p>
          <a:p>
            <a:r>
              <a:rPr lang="en-US" baseline="0" dirty="0" smtClean="0"/>
              <a:t>I would ask the home what they have done to determine the reason for the behavior </a:t>
            </a:r>
          </a:p>
          <a:p>
            <a:r>
              <a:rPr lang="en-US" baseline="0" dirty="0" smtClean="0"/>
              <a:t>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3</a:t>
            </a:fld>
            <a:endParaRPr lang="en-US"/>
          </a:p>
        </p:txBody>
      </p:sp>
    </p:spTree>
    <p:extLst>
      <p:ext uri="{BB962C8B-B14F-4D97-AF65-F5344CB8AC3E}">
        <p14:creationId xmlns:p14="http://schemas.microsoft.com/office/powerpoint/2010/main" val="392975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 first area is not a bad thing to be discharged for.</a:t>
            </a:r>
          </a:p>
          <a:p>
            <a:r>
              <a:rPr lang="en-US" dirty="0" smtClean="0"/>
              <a:t>This</a:t>
            </a:r>
            <a:r>
              <a:rPr lang="en-US" baseline="0" dirty="0" smtClean="0"/>
              <a:t> means the resident needs a less skilled area of care such as an Assisted Living Facility, Independent Living etc.</a:t>
            </a:r>
          </a:p>
          <a:p>
            <a:r>
              <a:rPr lang="en-US" baseline="0" dirty="0" smtClean="0"/>
              <a:t>All residents in a home must need skilled care, we surveyors investigate whether each resident meets the criteria</a:t>
            </a:r>
          </a:p>
          <a:p>
            <a:r>
              <a:rPr lang="en-US" baseline="0" dirty="0" smtClean="0"/>
              <a:t>The medical needs determination unit reviews each applicant to determine if the person meets skilled criteria</a:t>
            </a:r>
          </a:p>
          <a:p>
            <a:endParaRPr lang="en-US" baseline="0" dirty="0" smtClean="0"/>
          </a:p>
          <a:p>
            <a:pPr marL="285734" indent="-285734">
              <a:buAutoNum type="romanLcParenBoth" startAt="3"/>
            </a:pPr>
            <a:r>
              <a:rPr lang="en-US" baseline="0" dirty="0" smtClean="0"/>
              <a:t>The home is responsible not only for the residents but also the staff. If a resident had an altercation with a resident or a staff member </a:t>
            </a:r>
          </a:p>
          <a:p>
            <a:r>
              <a:rPr lang="en-US" baseline="0" dirty="0" smtClean="0"/>
              <a:t>The home must attempt to prevent a reoccurrence of this behavior and most homes will err on the side of caution to prevent injury to all </a:t>
            </a:r>
          </a:p>
          <a:p>
            <a:endParaRPr lang="en-US" baseline="0" dirty="0" smtClean="0"/>
          </a:p>
          <a:p>
            <a:r>
              <a:rPr lang="en-US" baseline="0" dirty="0" smtClean="0"/>
              <a:t>(iv) This could be from the residents failure to comply with isolation precautions such as an airborne illness or a highly contagious disease process where others could be infected easily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4</a:t>
            </a:fld>
            <a:endParaRPr lang="en-US"/>
          </a:p>
        </p:txBody>
      </p:sp>
    </p:spTree>
    <p:extLst>
      <p:ext uri="{BB962C8B-B14F-4D97-AF65-F5344CB8AC3E}">
        <p14:creationId xmlns:p14="http://schemas.microsoft.com/office/powerpoint/2010/main" val="3202938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Share</a:t>
            </a:r>
            <a:r>
              <a:rPr lang="en-US" baseline="0" dirty="0" smtClean="0"/>
              <a:t> examples of family failure to pay, this usually requires a significant amount of work on the homes part.</a:t>
            </a:r>
          </a:p>
          <a:p>
            <a:r>
              <a:rPr lang="en-US" baseline="0" dirty="0" smtClean="0"/>
              <a:t>Never done lightly, the resident has the right to an appeals process. Conversion from a private pay rate to payment at the Medicaid rate does not constitute non-payment</a:t>
            </a:r>
          </a:p>
          <a:p>
            <a:endParaRPr lang="en-US" baseline="0" dirty="0" smtClean="0"/>
          </a:p>
          <a:p>
            <a:r>
              <a:rPr lang="en-US" baseline="0" dirty="0" smtClean="0"/>
              <a:t>Nursing homes are entitled to a </a:t>
            </a:r>
            <a:r>
              <a:rPr lang="en-US" baseline="0" dirty="0" err="1" smtClean="0"/>
              <a:t>payor</a:t>
            </a:r>
            <a:r>
              <a:rPr lang="en-US" baseline="0" dirty="0" smtClean="0"/>
              <a:t> source, nursing home care is expensive</a:t>
            </a:r>
          </a:p>
          <a:p>
            <a:r>
              <a:rPr lang="en-US" baseline="0" dirty="0" smtClean="0"/>
              <a:t>As a surveyor, when I have investigated complaints, the home has sometimes not received payment for several months to a year..</a:t>
            </a:r>
          </a:p>
          <a:p>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5</a:t>
            </a:fld>
            <a:endParaRPr lang="en-US"/>
          </a:p>
        </p:txBody>
      </p:sp>
    </p:spTree>
    <p:extLst>
      <p:ext uri="{BB962C8B-B14F-4D97-AF65-F5344CB8AC3E}">
        <p14:creationId xmlns:p14="http://schemas.microsoft.com/office/powerpoint/2010/main" val="344682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if the resident is transferred or discharged under any of the previously discussed reasons, then the chart must reflect said transfer or discharge</a:t>
            </a:r>
          </a:p>
          <a:p>
            <a:endParaRPr lang="en-US" dirty="0" smtClean="0"/>
          </a:p>
          <a:p>
            <a:r>
              <a:rPr lang="en-US" dirty="0" smtClean="0"/>
              <a:t>If the transfer is due to a significant change in the resident’s condition, but not an emergency requiring an immediate transfer, then prior to any action, the facility must conduct the appropriate assessment to determine if a new care plan would allow the facility to meet the resident’s needs.</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6</a:t>
            </a:fld>
            <a:endParaRPr lang="en-US"/>
          </a:p>
        </p:txBody>
      </p:sp>
    </p:spTree>
    <p:extLst>
      <p:ext uri="{BB962C8B-B14F-4D97-AF65-F5344CB8AC3E}">
        <p14:creationId xmlns:p14="http://schemas.microsoft.com/office/powerpoint/2010/main" val="2323684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Homes usually send certified letters to the resident and/or the responsible as evidence they met the 30 day requirement</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7</a:t>
            </a:fld>
            <a:endParaRPr lang="en-US"/>
          </a:p>
        </p:txBody>
      </p:sp>
    </p:spTree>
    <p:extLst>
      <p:ext uri="{BB962C8B-B14F-4D97-AF65-F5344CB8AC3E}">
        <p14:creationId xmlns:p14="http://schemas.microsoft.com/office/powerpoint/2010/main" val="1863506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Exceptions to this regulation would be in the event of a local, regional, state, or national emergency situation such as fire, tornado, hurricane etc.</a:t>
            </a:r>
          </a:p>
          <a:p>
            <a:r>
              <a:rPr lang="en-US" dirty="0" smtClean="0"/>
              <a:t>The facility administrator must provide written notice in advance of the facility closure</a:t>
            </a:r>
          </a:p>
          <a:p>
            <a:endParaRPr lang="en-US" dirty="0" smtClean="0"/>
          </a:p>
          <a:p>
            <a:r>
              <a:rPr lang="en-US" dirty="0" smtClean="0"/>
              <a:t>In addition to written notification, facility staff should discuss (orally) this information with residents, their families and/or legal representatives in order to provide a better understanding of the situation and their rights</a:t>
            </a:r>
          </a:p>
          <a:p>
            <a:endParaRPr lang="en-US" dirty="0" smtClean="0"/>
          </a:p>
          <a:p>
            <a:r>
              <a:rPr lang="en-US" dirty="0" smtClean="0"/>
              <a:t>Information must be provided in a language they understand the notice must include: the name,</a:t>
            </a:r>
            <a:r>
              <a:rPr lang="en-US" baseline="0" dirty="0" smtClean="0"/>
              <a:t> address and telephone number of the State LTC ombudsman, for residents with developmental disabilities, the mailing address and telephone of then agency responsible for the protection and advocacy of DD individuals, same as for the mentally ill residents</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8</a:t>
            </a:fld>
            <a:endParaRPr lang="en-US"/>
          </a:p>
        </p:txBody>
      </p:sp>
    </p:spTree>
    <p:extLst>
      <p:ext uri="{BB962C8B-B14F-4D97-AF65-F5344CB8AC3E}">
        <p14:creationId xmlns:p14="http://schemas.microsoft.com/office/powerpoint/2010/main" val="1623340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home has no problem with availability of beds, then they may just state return is not a problem</a:t>
            </a:r>
          </a:p>
          <a:p>
            <a:r>
              <a:rPr lang="en-US" dirty="0" smtClean="0"/>
              <a:t>Sometimes though the condition of the resident changes so much the home cannot safely provide the care the resident needs</a:t>
            </a:r>
            <a:r>
              <a:rPr lang="en-US" baseline="0" dirty="0" smtClean="0"/>
              <a:t> or if  specialized care such as a </a:t>
            </a:r>
            <a:r>
              <a:rPr lang="en-US" baseline="0" dirty="0" err="1" smtClean="0"/>
              <a:t>trach</a:t>
            </a:r>
            <a:r>
              <a:rPr lang="en-US" baseline="0" dirty="0" smtClean="0"/>
              <a:t>, may not have trained staff</a:t>
            </a:r>
            <a:endParaRPr lang="en-US" dirty="0"/>
          </a:p>
        </p:txBody>
      </p:sp>
      <p:sp>
        <p:nvSpPr>
          <p:cNvPr id="4" name="Slide Number Placeholder 3"/>
          <p:cNvSpPr>
            <a:spLocks noGrp="1"/>
          </p:cNvSpPr>
          <p:nvPr>
            <p:ph type="sldNum" sz="quarter" idx="10"/>
          </p:nvPr>
        </p:nvSpPr>
        <p:spPr/>
        <p:txBody>
          <a:bodyPr/>
          <a:lstStyle/>
          <a:p>
            <a:fld id="{C6C08079-266A-473A-8E76-8B302CC0C550}" type="slidenum">
              <a:rPr lang="en-US" smtClean="0"/>
              <a:t>9</a:t>
            </a:fld>
            <a:endParaRPr lang="en-US"/>
          </a:p>
        </p:txBody>
      </p:sp>
    </p:spTree>
    <p:extLst>
      <p:ext uri="{BB962C8B-B14F-4D97-AF65-F5344CB8AC3E}">
        <p14:creationId xmlns:p14="http://schemas.microsoft.com/office/powerpoint/2010/main" val="3360421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79F392E-65EC-4912-A16B-FE0C78B8F4E0}" type="datetimeFigureOut">
              <a:rPr lang="en-US" smtClean="0"/>
              <a:t>07/21/2015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1115381-1C1C-40AE-A176-C6108C34D40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9F392E-65EC-4912-A16B-FE0C78B8F4E0}" type="datetimeFigureOut">
              <a:rPr lang="en-US" smtClean="0"/>
              <a:t>07/21/2015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15381-1C1C-40AE-A176-C6108C34D4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9F392E-65EC-4912-A16B-FE0C78B8F4E0}" type="datetimeFigureOut">
              <a:rPr lang="en-US" smtClean="0"/>
              <a:t>07/21/2015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15381-1C1C-40AE-A176-C6108C34D4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79F392E-65EC-4912-A16B-FE0C78B8F4E0}" type="datetimeFigureOut">
              <a:rPr lang="en-US" smtClean="0"/>
              <a:t>07/21/2015</a:t>
            </a:fld>
            <a:endParaRPr lang="en-US"/>
          </a:p>
        </p:txBody>
      </p:sp>
      <p:sp>
        <p:nvSpPr>
          <p:cNvPr id="9" name="Slide Number Placeholder 8"/>
          <p:cNvSpPr>
            <a:spLocks noGrp="1"/>
          </p:cNvSpPr>
          <p:nvPr>
            <p:ph type="sldNum" sz="quarter" idx="15"/>
          </p:nvPr>
        </p:nvSpPr>
        <p:spPr/>
        <p:txBody>
          <a:bodyPr rtlCol="0"/>
          <a:lstStyle/>
          <a:p>
            <a:fld id="{41115381-1C1C-40AE-A176-C6108C34D407}"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79F392E-65EC-4912-A16B-FE0C78B8F4E0}" type="datetimeFigureOut">
              <a:rPr lang="en-US" smtClean="0"/>
              <a:t>07/21/2015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1115381-1C1C-40AE-A176-C6108C34D4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79F392E-65EC-4912-A16B-FE0C78B8F4E0}" type="datetimeFigureOut">
              <a:rPr lang="en-US" smtClean="0"/>
              <a:t>07/21/2015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15381-1C1C-40AE-A176-C6108C34D407}"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79F392E-65EC-4912-A16B-FE0C78B8F4E0}" type="datetimeFigureOut">
              <a:rPr lang="en-US" smtClean="0"/>
              <a:t>07/21/2015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15381-1C1C-40AE-A176-C6108C34D407}"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79F392E-65EC-4912-A16B-FE0C78B8F4E0}" type="datetimeFigureOut">
              <a:rPr lang="en-US" smtClean="0"/>
              <a:t>07/21/2015</a:t>
            </a:fld>
            <a:endParaRPr lang="en-US"/>
          </a:p>
        </p:txBody>
      </p:sp>
      <p:sp>
        <p:nvSpPr>
          <p:cNvPr id="7" name="Slide Number Placeholder 6"/>
          <p:cNvSpPr>
            <a:spLocks noGrp="1"/>
          </p:cNvSpPr>
          <p:nvPr>
            <p:ph type="sldNum" sz="quarter" idx="11"/>
          </p:nvPr>
        </p:nvSpPr>
        <p:spPr/>
        <p:txBody>
          <a:bodyPr rtlCol="0"/>
          <a:lstStyle/>
          <a:p>
            <a:fld id="{41115381-1C1C-40AE-A176-C6108C34D407}"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F392E-65EC-4912-A16B-FE0C78B8F4E0}" type="datetimeFigureOut">
              <a:rPr lang="en-US" smtClean="0"/>
              <a:t>07/21/2015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115381-1C1C-40AE-A176-C6108C34D4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79F392E-65EC-4912-A16B-FE0C78B8F4E0}" type="datetimeFigureOut">
              <a:rPr lang="en-US" smtClean="0"/>
              <a:t>07/21/2015</a:t>
            </a:fld>
            <a:endParaRPr lang="en-US"/>
          </a:p>
        </p:txBody>
      </p:sp>
      <p:sp>
        <p:nvSpPr>
          <p:cNvPr id="22" name="Slide Number Placeholder 21"/>
          <p:cNvSpPr>
            <a:spLocks noGrp="1"/>
          </p:cNvSpPr>
          <p:nvPr>
            <p:ph type="sldNum" sz="quarter" idx="15"/>
          </p:nvPr>
        </p:nvSpPr>
        <p:spPr/>
        <p:txBody>
          <a:bodyPr rtlCol="0"/>
          <a:lstStyle/>
          <a:p>
            <a:fld id="{41115381-1C1C-40AE-A176-C6108C34D407}"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79F392E-65EC-4912-A16B-FE0C78B8F4E0}" type="datetimeFigureOut">
              <a:rPr lang="en-US" smtClean="0"/>
              <a:t>07/21/2015</a:t>
            </a:fld>
            <a:endParaRPr lang="en-US"/>
          </a:p>
        </p:txBody>
      </p:sp>
      <p:sp>
        <p:nvSpPr>
          <p:cNvPr id="18" name="Slide Number Placeholder 17"/>
          <p:cNvSpPr>
            <a:spLocks noGrp="1"/>
          </p:cNvSpPr>
          <p:nvPr>
            <p:ph type="sldNum" sz="quarter" idx="11"/>
          </p:nvPr>
        </p:nvSpPr>
        <p:spPr/>
        <p:txBody>
          <a:bodyPr rtlCol="0"/>
          <a:lstStyle/>
          <a:p>
            <a:fld id="{41115381-1C1C-40AE-A176-C6108C34D407}"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79F392E-65EC-4912-A16B-FE0C78B8F4E0}" type="datetimeFigureOut">
              <a:rPr lang="en-US" smtClean="0"/>
              <a:t>07/21/2015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1115381-1C1C-40AE-A176-C6108C34D40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Nursing Home Discharges</a:t>
            </a:r>
            <a:endParaRPr lang="en-US" dirty="0"/>
          </a:p>
        </p:txBody>
      </p:sp>
      <p:sp>
        <p:nvSpPr>
          <p:cNvPr id="3" name="Subtitle 2"/>
          <p:cNvSpPr>
            <a:spLocks noGrp="1"/>
          </p:cNvSpPr>
          <p:nvPr>
            <p:ph type="subTitle" idx="1"/>
          </p:nvPr>
        </p:nvSpPr>
        <p:spPr/>
        <p:txBody>
          <a:bodyPr/>
          <a:lstStyle/>
          <a:p>
            <a:r>
              <a:rPr lang="en-US" dirty="0" smtClean="0"/>
              <a:t>Lisa Thomas RN-BC</a:t>
            </a:r>
          </a:p>
          <a:p>
            <a:r>
              <a:rPr lang="en-US" dirty="0"/>
              <a:t>O</a:t>
            </a:r>
            <a:r>
              <a:rPr lang="en-US" dirty="0" smtClean="0"/>
              <a:t>ffice of Long Term Care</a:t>
            </a:r>
            <a:endParaRPr lang="en-US" dirty="0"/>
          </a:p>
        </p:txBody>
      </p:sp>
    </p:spTree>
    <p:extLst>
      <p:ext uri="{BB962C8B-B14F-4D97-AF65-F5344CB8AC3E}">
        <p14:creationId xmlns:p14="http://schemas.microsoft.com/office/powerpoint/2010/main" val="2146216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1828800"/>
          </a:xfrm>
        </p:spPr>
        <p:txBody>
          <a:bodyPr>
            <a:normAutofit/>
          </a:bodyPr>
          <a:lstStyle/>
          <a:p>
            <a:r>
              <a:rPr lang="en-US" dirty="0" smtClean="0"/>
              <a:t>§483.12(b)  F205</a:t>
            </a:r>
            <a:br>
              <a:rPr lang="en-US" dirty="0" smtClean="0"/>
            </a:br>
            <a:r>
              <a:rPr lang="en-US" dirty="0" smtClean="0"/>
              <a:t>Notice of Bed – Hold Policy and Readmission</a:t>
            </a:r>
            <a:endParaRPr lang="en-US" dirty="0"/>
          </a:p>
        </p:txBody>
      </p:sp>
      <p:sp>
        <p:nvSpPr>
          <p:cNvPr id="3" name="Content Placeholder 2"/>
          <p:cNvSpPr>
            <a:spLocks noGrp="1"/>
          </p:cNvSpPr>
          <p:nvPr>
            <p:ph sz="quarter" idx="1"/>
          </p:nvPr>
        </p:nvSpPr>
        <p:spPr>
          <a:xfrm>
            <a:off x="457200" y="2133600"/>
            <a:ext cx="8229600" cy="4525963"/>
          </a:xfrm>
        </p:spPr>
        <p:txBody>
          <a:bodyPr/>
          <a:lstStyle/>
          <a:p>
            <a:pPr marL="571500" indent="-571500">
              <a:buAutoNum type="romanLcParenBoth"/>
            </a:pPr>
            <a:r>
              <a:rPr lang="en-US" dirty="0" smtClean="0"/>
              <a:t>The duration of the bed hold policy under the state plan, if any, during which the resident is permitted to return and resume residence in the nursing facility; and</a:t>
            </a:r>
          </a:p>
          <a:p>
            <a:pPr marL="571500" indent="-571500">
              <a:buAutoNum type="romanLcParenBoth"/>
            </a:pPr>
            <a:r>
              <a:rPr lang="en-US" dirty="0" smtClean="0"/>
              <a:t>The nursing facilities policies regarding bed-hold periods, which must be consistent with paragraph (b)(3) of this section, permitting a resident to return.</a:t>
            </a:r>
            <a:endParaRPr lang="en-US" dirty="0"/>
          </a:p>
        </p:txBody>
      </p:sp>
    </p:spTree>
    <p:extLst>
      <p:ext uri="{BB962C8B-B14F-4D97-AF65-F5344CB8AC3E}">
        <p14:creationId xmlns:p14="http://schemas.microsoft.com/office/powerpoint/2010/main" val="289473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2392362"/>
          </a:xfrm>
        </p:spPr>
        <p:txBody>
          <a:bodyPr>
            <a:normAutofit/>
          </a:bodyPr>
          <a:lstStyle/>
          <a:p>
            <a:r>
              <a:rPr lang="en-US" dirty="0" smtClean="0"/>
              <a:t>§483.12(b) (2) F205</a:t>
            </a:r>
            <a:br>
              <a:rPr lang="en-US" dirty="0" smtClean="0"/>
            </a:br>
            <a:r>
              <a:rPr lang="en-US" dirty="0" smtClean="0"/>
              <a:t>Bed – Hold Notice Upon Transfer</a:t>
            </a:r>
            <a:endParaRPr lang="en-US" dirty="0"/>
          </a:p>
        </p:txBody>
      </p:sp>
      <p:sp>
        <p:nvSpPr>
          <p:cNvPr id="3" name="Content Placeholder 2"/>
          <p:cNvSpPr>
            <a:spLocks noGrp="1"/>
          </p:cNvSpPr>
          <p:nvPr>
            <p:ph sz="quarter" idx="1"/>
          </p:nvPr>
        </p:nvSpPr>
        <p:spPr>
          <a:xfrm>
            <a:off x="381000" y="2438400"/>
            <a:ext cx="8153400" cy="3763963"/>
          </a:xfrm>
        </p:spPr>
        <p:txBody>
          <a:bodyPr/>
          <a:lstStyle/>
          <a:p>
            <a:pPr marL="0" indent="0">
              <a:buNone/>
            </a:pPr>
            <a:r>
              <a:rPr lang="en-US" dirty="0" smtClean="0"/>
              <a:t>At the time of transfer of a resident for hospitalization or therapeutic leave, a nursing facility must provide to the resident and a family member or legal representative written notice which specifies the duration of the bed hold policy described in paragraph (b)(1) of this section.</a:t>
            </a:r>
            <a:endParaRPr lang="en-US" dirty="0"/>
          </a:p>
        </p:txBody>
      </p:sp>
    </p:spTree>
    <p:extLst>
      <p:ext uri="{BB962C8B-B14F-4D97-AF65-F5344CB8AC3E}">
        <p14:creationId xmlns:p14="http://schemas.microsoft.com/office/powerpoint/2010/main" val="242242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§483.12(b) (3) F206</a:t>
            </a:r>
            <a:br>
              <a:rPr lang="en-US" dirty="0" smtClean="0"/>
            </a:br>
            <a:r>
              <a:rPr lang="en-US" dirty="0" smtClean="0"/>
              <a:t>Permitting Resident Return to Facility</a:t>
            </a:r>
            <a:endParaRPr lang="en-US" dirty="0"/>
          </a:p>
        </p:txBody>
      </p:sp>
      <p:sp>
        <p:nvSpPr>
          <p:cNvPr id="3" name="Content Placeholder 2"/>
          <p:cNvSpPr>
            <a:spLocks noGrp="1"/>
          </p:cNvSpPr>
          <p:nvPr>
            <p:ph sz="quarter" idx="1"/>
          </p:nvPr>
        </p:nvSpPr>
        <p:spPr/>
        <p:txBody>
          <a:bodyPr/>
          <a:lstStyle/>
          <a:p>
            <a:pPr marL="0" indent="0">
              <a:buNone/>
            </a:pPr>
            <a:r>
              <a:rPr lang="en-US" dirty="0" smtClean="0"/>
              <a:t>A nursing facility must establish and follow a written policy under which a resident whose hospitalization or therapeutic leave exceeds the bed-hold period under the state plan, is readmitted to the facility immediately upon the first availability of a bed in a semi-private room if the resident-</a:t>
            </a:r>
            <a:endParaRPr lang="en-US" dirty="0"/>
          </a:p>
        </p:txBody>
      </p:sp>
    </p:spTree>
    <p:extLst>
      <p:ext uri="{BB962C8B-B14F-4D97-AF65-F5344CB8AC3E}">
        <p14:creationId xmlns:p14="http://schemas.microsoft.com/office/powerpoint/2010/main" val="1115302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a:t>§483.12(b) (3) F206</a:t>
            </a:r>
            <a:br>
              <a:rPr lang="en-US" dirty="0"/>
            </a:br>
            <a:r>
              <a:rPr lang="en-US" dirty="0"/>
              <a:t>Permitting </a:t>
            </a:r>
            <a:r>
              <a:rPr lang="en-US" dirty="0" smtClean="0"/>
              <a:t>Resident to </a:t>
            </a:r>
            <a:r>
              <a:rPr lang="en-US" dirty="0"/>
              <a:t>Return to Facility</a:t>
            </a:r>
          </a:p>
        </p:txBody>
      </p:sp>
      <p:sp>
        <p:nvSpPr>
          <p:cNvPr id="3" name="Content Placeholder 2"/>
          <p:cNvSpPr>
            <a:spLocks noGrp="1"/>
          </p:cNvSpPr>
          <p:nvPr>
            <p:ph sz="quarter" idx="1"/>
          </p:nvPr>
        </p:nvSpPr>
        <p:spPr>
          <a:xfrm>
            <a:off x="609600" y="1752600"/>
            <a:ext cx="8077200" cy="4876800"/>
          </a:xfrm>
        </p:spPr>
        <p:txBody>
          <a:bodyPr/>
          <a:lstStyle/>
          <a:p>
            <a:pPr marL="571500" indent="-571500">
              <a:buAutoNum type="romanLcParenBoth"/>
            </a:pPr>
            <a:r>
              <a:rPr lang="en-US" dirty="0" smtClean="0"/>
              <a:t>Requires the services provided by the facility; and</a:t>
            </a:r>
          </a:p>
          <a:p>
            <a:pPr marL="571500" indent="-571500">
              <a:buAutoNum type="romanLcParenBoth"/>
            </a:pPr>
            <a:r>
              <a:rPr lang="en-US" dirty="0" smtClean="0"/>
              <a:t>Is eligible for Medicaid nursing facility services</a:t>
            </a:r>
            <a:endParaRPr lang="en-US" dirty="0"/>
          </a:p>
        </p:txBody>
      </p:sp>
    </p:spTree>
    <p:extLst>
      <p:ext uri="{BB962C8B-B14F-4D97-AF65-F5344CB8AC3E}">
        <p14:creationId xmlns:p14="http://schemas.microsoft.com/office/powerpoint/2010/main" val="91791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t>
            </a:r>
            <a:r>
              <a:rPr lang="en-US" dirty="0" smtClean="0"/>
              <a:t>483.12(c) </a:t>
            </a:r>
            <a:r>
              <a:rPr lang="en-US" dirty="0"/>
              <a:t>(3) </a:t>
            </a:r>
            <a:r>
              <a:rPr lang="en-US" dirty="0" smtClean="0"/>
              <a:t>F207</a:t>
            </a:r>
            <a:r>
              <a:rPr lang="en-US" dirty="0"/>
              <a:t/>
            </a:r>
            <a:br>
              <a:rPr lang="en-US" dirty="0"/>
            </a:br>
            <a:r>
              <a:rPr lang="en-US" dirty="0" smtClean="0"/>
              <a:t>Equal Access to Quality Care</a:t>
            </a:r>
            <a:endParaRPr lang="en-US" dirty="0"/>
          </a:p>
        </p:txBody>
      </p:sp>
      <p:sp>
        <p:nvSpPr>
          <p:cNvPr id="3" name="Content Placeholder 2"/>
          <p:cNvSpPr>
            <a:spLocks noGrp="1"/>
          </p:cNvSpPr>
          <p:nvPr>
            <p:ph sz="quarter" idx="1"/>
          </p:nvPr>
        </p:nvSpPr>
        <p:spPr>
          <a:xfrm>
            <a:off x="381000" y="1600200"/>
            <a:ext cx="8229600" cy="4525963"/>
          </a:xfrm>
        </p:spPr>
        <p:txBody>
          <a:bodyPr/>
          <a:lstStyle/>
          <a:p>
            <a:pPr marL="0" indent="0">
              <a:buNone/>
            </a:pPr>
            <a:r>
              <a:rPr lang="en-US" dirty="0" smtClean="0"/>
              <a:t>§483.12(c)(1) A facility must establish and maintain identical policies and practices regarding transfer, discharge, and the provision of services under the State Plan for all individuals regardless of source of payment;</a:t>
            </a:r>
            <a:endParaRPr lang="en-US" dirty="0"/>
          </a:p>
        </p:txBody>
      </p:sp>
    </p:spTree>
    <p:extLst>
      <p:ext uri="{BB962C8B-B14F-4D97-AF65-F5344CB8AC3E}">
        <p14:creationId xmlns:p14="http://schemas.microsoft.com/office/powerpoint/2010/main" val="3328943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§483.12(c) (3) F207</a:t>
            </a:r>
            <a:br>
              <a:rPr lang="en-US" dirty="0"/>
            </a:br>
            <a:r>
              <a:rPr lang="en-US" dirty="0"/>
              <a:t>Equal Access to Quality Care</a:t>
            </a:r>
          </a:p>
        </p:txBody>
      </p:sp>
      <p:sp>
        <p:nvSpPr>
          <p:cNvPr id="3" name="Content Placeholder 2"/>
          <p:cNvSpPr>
            <a:spLocks noGrp="1"/>
          </p:cNvSpPr>
          <p:nvPr>
            <p:ph sz="quarter" idx="1"/>
          </p:nvPr>
        </p:nvSpPr>
        <p:spPr/>
        <p:txBody>
          <a:bodyPr/>
          <a:lstStyle/>
          <a:p>
            <a:pPr marL="0" indent="0">
              <a:buNone/>
            </a:pPr>
            <a:r>
              <a:rPr lang="en-US" dirty="0"/>
              <a:t>§483.12(c</a:t>
            </a:r>
            <a:r>
              <a:rPr lang="en-US" dirty="0" smtClean="0"/>
              <a:t>)(2) The facility may charge any amount for services furnished to non-Medicaid residents consistent with the notice requirement in §483.12(c)(3) The State is not required to offer additional services on behalf of a resident other than the services provided in the State plan.</a:t>
            </a:r>
            <a:endParaRPr lang="en-US" dirty="0"/>
          </a:p>
        </p:txBody>
      </p:sp>
    </p:spTree>
    <p:extLst>
      <p:ext uri="{BB962C8B-B14F-4D97-AF65-F5344CB8AC3E}">
        <p14:creationId xmlns:p14="http://schemas.microsoft.com/office/powerpoint/2010/main" val="235442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Family/Responsible Party Role</a:t>
            </a:r>
            <a:endParaRPr lang="en-US" dirty="0"/>
          </a:p>
        </p:txBody>
      </p:sp>
      <p:sp>
        <p:nvSpPr>
          <p:cNvPr id="3" name="Content Placeholder 2"/>
          <p:cNvSpPr>
            <a:spLocks noGrp="1"/>
          </p:cNvSpPr>
          <p:nvPr>
            <p:ph sz="quarter" idx="1"/>
          </p:nvPr>
        </p:nvSpPr>
        <p:spPr/>
        <p:txBody>
          <a:bodyPr/>
          <a:lstStyle/>
          <a:p>
            <a:r>
              <a:rPr lang="en-US" dirty="0" smtClean="0"/>
              <a:t>Be informed</a:t>
            </a:r>
          </a:p>
          <a:p>
            <a:r>
              <a:rPr lang="en-US" dirty="0" smtClean="0"/>
              <a:t>Know your rights and those of the resident</a:t>
            </a:r>
          </a:p>
          <a:p>
            <a:r>
              <a:rPr lang="en-US" dirty="0" smtClean="0"/>
              <a:t>Ask questions!</a:t>
            </a:r>
          </a:p>
          <a:p>
            <a:r>
              <a:rPr lang="en-US" dirty="0" smtClean="0"/>
              <a:t>If you have a complaint regarding transfer/discharge: call the OLTC at</a:t>
            </a:r>
          </a:p>
          <a:p>
            <a:pPr marL="0" indent="0">
              <a:buNone/>
            </a:pPr>
            <a:r>
              <a:rPr lang="en-US" dirty="0" smtClean="0"/>
              <a:t>    1.800.582.4887</a:t>
            </a:r>
            <a:endParaRPr lang="en-US" dirty="0"/>
          </a:p>
        </p:txBody>
      </p:sp>
    </p:spTree>
    <p:extLst>
      <p:ext uri="{BB962C8B-B14F-4D97-AF65-F5344CB8AC3E}">
        <p14:creationId xmlns:p14="http://schemas.microsoft.com/office/powerpoint/2010/main" val="3149489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lstStyle/>
          <a:p>
            <a:r>
              <a:rPr lang="en-US" dirty="0" smtClean="0"/>
              <a:t>Review the federal regulations as pertains to discharges from the nursing home</a:t>
            </a:r>
          </a:p>
          <a:p>
            <a:r>
              <a:rPr lang="en-US" dirty="0" smtClean="0"/>
              <a:t>Briefly discuss the responsibility of the home and discharges</a:t>
            </a:r>
          </a:p>
          <a:p>
            <a:r>
              <a:rPr lang="en-US" dirty="0" smtClean="0"/>
              <a:t>Discuss the role of the family/responsible party in discharges </a:t>
            </a:r>
            <a:endParaRPr lang="en-US" dirty="0"/>
          </a:p>
        </p:txBody>
      </p:sp>
    </p:spTree>
    <p:extLst>
      <p:ext uri="{BB962C8B-B14F-4D97-AF65-F5344CB8AC3E}">
        <p14:creationId xmlns:p14="http://schemas.microsoft.com/office/powerpoint/2010/main" val="1032317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325562"/>
          </a:xfrm>
        </p:spPr>
        <p:txBody>
          <a:bodyPr>
            <a:normAutofit/>
          </a:bodyPr>
          <a:lstStyle/>
          <a:p>
            <a:r>
              <a:rPr lang="en-US" dirty="0" smtClean="0"/>
              <a:t>§483.12 (a)(2) F201</a:t>
            </a:r>
            <a:br>
              <a:rPr lang="en-US" dirty="0" smtClean="0"/>
            </a:br>
            <a:r>
              <a:rPr lang="en-US" dirty="0" smtClean="0"/>
              <a:t>Transfer and Discharge Requirements</a:t>
            </a:r>
            <a:endParaRPr lang="en-US" dirty="0"/>
          </a:p>
        </p:txBody>
      </p:sp>
      <p:sp>
        <p:nvSpPr>
          <p:cNvPr id="3" name="Content Placeholder 2"/>
          <p:cNvSpPr>
            <a:spLocks noGrp="1"/>
          </p:cNvSpPr>
          <p:nvPr>
            <p:ph sz="quarter" idx="1"/>
          </p:nvPr>
        </p:nvSpPr>
        <p:spPr/>
        <p:txBody>
          <a:bodyPr/>
          <a:lstStyle/>
          <a:p>
            <a:pPr marL="0" indent="0">
              <a:buNone/>
            </a:pPr>
            <a:r>
              <a:rPr lang="en-US" dirty="0" smtClean="0"/>
              <a:t>The facility must permit each resident to remain in the facility, and not transfer or discharge the resident from the facility unless-</a:t>
            </a:r>
          </a:p>
          <a:p>
            <a:pPr marL="0" indent="0">
              <a:buNone/>
            </a:pPr>
            <a:r>
              <a:rPr lang="en-US" dirty="0" smtClean="0"/>
              <a:t>(</a:t>
            </a:r>
            <a:r>
              <a:rPr lang="en-US" dirty="0" err="1" smtClean="0"/>
              <a:t>i</a:t>
            </a:r>
            <a:r>
              <a:rPr lang="en-US" dirty="0" smtClean="0"/>
              <a:t>) The transfer or discharge is necessary for the resident’s welfare and the resident’s needs cannot be met in the facility</a:t>
            </a:r>
          </a:p>
          <a:p>
            <a:endParaRPr lang="en-US" dirty="0"/>
          </a:p>
        </p:txBody>
      </p:sp>
    </p:spTree>
    <p:extLst>
      <p:ext uri="{BB962C8B-B14F-4D97-AF65-F5344CB8AC3E}">
        <p14:creationId xmlns:p14="http://schemas.microsoft.com/office/powerpoint/2010/main" val="4247914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§483.12 (a)(2) F201</a:t>
            </a:r>
            <a:br>
              <a:rPr lang="en-US" dirty="0" smtClean="0"/>
            </a:br>
            <a:r>
              <a:rPr lang="en-US" dirty="0" smtClean="0"/>
              <a:t>Transfer and Discharge Requirements</a:t>
            </a:r>
            <a:endParaRPr lang="en-US" dirty="0"/>
          </a:p>
        </p:txBody>
      </p:sp>
      <p:sp>
        <p:nvSpPr>
          <p:cNvPr id="3" name="Content Placeholder 2"/>
          <p:cNvSpPr>
            <a:spLocks noGrp="1"/>
          </p:cNvSpPr>
          <p:nvPr>
            <p:ph sz="quarter" idx="1"/>
          </p:nvPr>
        </p:nvSpPr>
        <p:spPr/>
        <p:txBody>
          <a:bodyPr/>
          <a:lstStyle/>
          <a:p>
            <a:pPr marL="0" indent="0">
              <a:buNone/>
            </a:pPr>
            <a:r>
              <a:rPr lang="en-US" dirty="0" smtClean="0"/>
              <a:t>(ii) The transfer or discharge is appropriate because the resident’s health has improved sufficiently so the resident no longer needs the services provided by the facility;</a:t>
            </a:r>
          </a:p>
          <a:p>
            <a:pPr marL="0" indent="0">
              <a:buNone/>
            </a:pPr>
            <a:r>
              <a:rPr lang="en-US" dirty="0" smtClean="0"/>
              <a:t>(iii) The safety of individuals in the facility is endangered</a:t>
            </a:r>
          </a:p>
          <a:p>
            <a:pPr marL="0" indent="0">
              <a:buNone/>
            </a:pPr>
            <a:r>
              <a:rPr lang="en-US" dirty="0" smtClean="0"/>
              <a:t>(iv) The health of individuals in the facility would otherwise be endangered;</a:t>
            </a:r>
          </a:p>
          <a:p>
            <a:pPr marL="0" indent="0">
              <a:buNone/>
            </a:pPr>
            <a:endParaRPr lang="en-US" dirty="0"/>
          </a:p>
        </p:txBody>
      </p:sp>
    </p:spTree>
    <p:extLst>
      <p:ext uri="{BB962C8B-B14F-4D97-AF65-F5344CB8AC3E}">
        <p14:creationId xmlns:p14="http://schemas.microsoft.com/office/powerpoint/2010/main" val="231126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§483.12 (a)(2) F201</a:t>
            </a:r>
            <a:br>
              <a:rPr lang="en-US" dirty="0" smtClean="0"/>
            </a:br>
            <a:r>
              <a:rPr lang="en-US" dirty="0" smtClean="0"/>
              <a:t>Transfer and Discharge Requirements</a:t>
            </a:r>
            <a:endParaRPr lang="en-US" dirty="0"/>
          </a:p>
        </p:txBody>
      </p:sp>
      <p:sp>
        <p:nvSpPr>
          <p:cNvPr id="3" name="Content Placeholder 2"/>
          <p:cNvSpPr>
            <a:spLocks noGrp="1"/>
          </p:cNvSpPr>
          <p:nvPr>
            <p:ph sz="quarter" idx="1"/>
          </p:nvPr>
        </p:nvSpPr>
        <p:spPr/>
        <p:txBody>
          <a:bodyPr/>
          <a:lstStyle/>
          <a:p>
            <a:pPr marL="0" indent="0">
              <a:buNone/>
            </a:pPr>
            <a:r>
              <a:rPr lang="en-US" dirty="0" smtClean="0"/>
              <a:t>(v) The resident has failed, after reasonable and appropriate notice, to pay for (or to have paid under Medicare or Medicaid) a stay at the facility. For a resident who becomes eligible for Medicaid after admission to the nursing facility, the nursing facility may charge a resident only allowable charges under Medicaid:</a:t>
            </a:r>
          </a:p>
          <a:p>
            <a:pPr marL="0" indent="0">
              <a:buNone/>
            </a:pPr>
            <a:r>
              <a:rPr lang="en-US" dirty="0" smtClean="0"/>
              <a:t>(vi) The facility cease to operate.</a:t>
            </a:r>
            <a:endParaRPr lang="en-US" dirty="0"/>
          </a:p>
        </p:txBody>
      </p:sp>
    </p:spTree>
    <p:extLst>
      <p:ext uri="{BB962C8B-B14F-4D97-AF65-F5344CB8AC3E}">
        <p14:creationId xmlns:p14="http://schemas.microsoft.com/office/powerpoint/2010/main" val="249255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894"/>
            <a:ext cx="8229600" cy="1420906"/>
          </a:xfrm>
        </p:spPr>
        <p:txBody>
          <a:bodyPr>
            <a:normAutofit/>
          </a:bodyPr>
          <a:lstStyle/>
          <a:p>
            <a:r>
              <a:rPr lang="en-US" dirty="0" smtClean="0"/>
              <a:t>§483.12 (a)(3) F202</a:t>
            </a:r>
            <a:br>
              <a:rPr lang="en-US" dirty="0" smtClean="0"/>
            </a:br>
            <a:r>
              <a:rPr lang="en-US" dirty="0" smtClean="0"/>
              <a:t>Documentation</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When the facility transfers or discharges a resident under any of the  circumstances specified in paragraphs (a)(2)(</a:t>
            </a:r>
            <a:r>
              <a:rPr lang="en-US" dirty="0" err="1" smtClean="0"/>
              <a:t>i</a:t>
            </a:r>
            <a:r>
              <a:rPr lang="en-US" dirty="0" smtClean="0"/>
              <a:t>) through (v) of this section, the resident’s clinical record must be documented. The documentation must be made by-</a:t>
            </a:r>
          </a:p>
          <a:p>
            <a:pPr marL="0" indent="0">
              <a:buNone/>
            </a:pPr>
            <a:r>
              <a:rPr lang="en-US" dirty="0" smtClean="0"/>
              <a:t>(</a:t>
            </a:r>
            <a:r>
              <a:rPr lang="en-US" dirty="0" err="1" smtClean="0"/>
              <a:t>i</a:t>
            </a:r>
            <a:r>
              <a:rPr lang="en-US" dirty="0" smtClean="0"/>
              <a:t>) The resident’s physician when transfer or discharge is necessary under paragraph (a)(2)(</a:t>
            </a:r>
            <a:r>
              <a:rPr lang="en-US" dirty="0" err="1" smtClean="0"/>
              <a:t>i</a:t>
            </a:r>
            <a:r>
              <a:rPr lang="en-US" dirty="0" smtClean="0"/>
              <a:t>) through (v) of this section</a:t>
            </a:r>
            <a:endParaRPr lang="en-US" dirty="0"/>
          </a:p>
        </p:txBody>
      </p:sp>
    </p:spTree>
    <p:extLst>
      <p:ext uri="{BB962C8B-B14F-4D97-AF65-F5344CB8AC3E}">
        <p14:creationId xmlns:p14="http://schemas.microsoft.com/office/powerpoint/2010/main" val="3129860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§483.12(a)(5)  F203</a:t>
            </a:r>
            <a:br>
              <a:rPr lang="en-US" dirty="0" smtClean="0"/>
            </a:br>
            <a:r>
              <a:rPr lang="en-US" dirty="0" smtClean="0"/>
              <a:t>Timing of the notice</a:t>
            </a:r>
            <a:endParaRPr lang="en-US" dirty="0"/>
          </a:p>
        </p:txBody>
      </p:sp>
      <p:sp>
        <p:nvSpPr>
          <p:cNvPr id="3" name="Content Placeholder 2"/>
          <p:cNvSpPr>
            <a:spLocks noGrp="1"/>
          </p:cNvSpPr>
          <p:nvPr>
            <p:ph sz="quarter" idx="1"/>
          </p:nvPr>
        </p:nvSpPr>
        <p:spPr/>
        <p:txBody>
          <a:bodyPr/>
          <a:lstStyle/>
          <a:p>
            <a:r>
              <a:rPr lang="en-US" dirty="0" smtClean="0"/>
              <a:t>(</a:t>
            </a:r>
            <a:r>
              <a:rPr lang="en-US" dirty="0" err="1" smtClean="0"/>
              <a:t>i</a:t>
            </a:r>
            <a:r>
              <a:rPr lang="en-US" dirty="0" smtClean="0"/>
              <a:t>) Except as specified in paragraph (a)(5)(ii) and (a)(8) of this section, the notice of transfer or discharge required under paragraph (a)(4) of this section must be made by the facility at least 30 days before the resident is transferred or discharged.</a:t>
            </a:r>
            <a:endParaRPr lang="en-US" dirty="0"/>
          </a:p>
        </p:txBody>
      </p:sp>
    </p:spTree>
    <p:extLst>
      <p:ext uri="{BB962C8B-B14F-4D97-AF65-F5344CB8AC3E}">
        <p14:creationId xmlns:p14="http://schemas.microsoft.com/office/powerpoint/2010/main" val="1387177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§483.12(a)(7)  F204</a:t>
            </a:r>
            <a:br>
              <a:rPr lang="en-US" dirty="0" smtClean="0"/>
            </a:br>
            <a:r>
              <a:rPr lang="en-US" dirty="0" smtClean="0"/>
              <a:t>Orientation for Transfer or Discharge</a:t>
            </a:r>
            <a:endParaRPr lang="en-US" dirty="0"/>
          </a:p>
        </p:txBody>
      </p:sp>
      <p:sp>
        <p:nvSpPr>
          <p:cNvPr id="3" name="Content Placeholder 2"/>
          <p:cNvSpPr>
            <a:spLocks noGrp="1"/>
          </p:cNvSpPr>
          <p:nvPr>
            <p:ph sz="quarter" idx="1"/>
          </p:nvPr>
        </p:nvSpPr>
        <p:spPr/>
        <p:txBody>
          <a:bodyPr/>
          <a:lstStyle/>
          <a:p>
            <a:pPr marL="0" indent="0">
              <a:buNone/>
            </a:pPr>
            <a:r>
              <a:rPr lang="en-US" dirty="0" smtClean="0"/>
              <a:t>A facility must provide sufficient preparation and orientation to residents to ensure safe and orderly transfer or discharge from the facility</a:t>
            </a:r>
            <a:endParaRPr lang="en-US" dirty="0"/>
          </a:p>
        </p:txBody>
      </p:sp>
    </p:spTree>
    <p:extLst>
      <p:ext uri="{BB962C8B-B14F-4D97-AF65-F5344CB8AC3E}">
        <p14:creationId xmlns:p14="http://schemas.microsoft.com/office/powerpoint/2010/main" val="1271044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52600"/>
          </a:xfrm>
        </p:spPr>
        <p:txBody>
          <a:bodyPr>
            <a:normAutofit/>
          </a:bodyPr>
          <a:lstStyle/>
          <a:p>
            <a:r>
              <a:rPr lang="en-US" dirty="0" smtClean="0"/>
              <a:t>§483.12(b)  F205</a:t>
            </a:r>
            <a:br>
              <a:rPr lang="en-US" dirty="0" smtClean="0"/>
            </a:br>
            <a:r>
              <a:rPr lang="en-US" dirty="0" smtClean="0"/>
              <a:t>Notice of Bed – Hold Policy and Readmission</a:t>
            </a:r>
            <a:endParaRPr lang="en-US" dirty="0"/>
          </a:p>
        </p:txBody>
      </p:sp>
      <p:sp>
        <p:nvSpPr>
          <p:cNvPr id="3" name="Content Placeholder 2"/>
          <p:cNvSpPr>
            <a:spLocks noGrp="1"/>
          </p:cNvSpPr>
          <p:nvPr>
            <p:ph sz="quarter" idx="1"/>
          </p:nvPr>
        </p:nvSpPr>
        <p:spPr>
          <a:xfrm>
            <a:off x="457200" y="2133600"/>
            <a:ext cx="8153400" cy="3992563"/>
          </a:xfrm>
        </p:spPr>
        <p:txBody>
          <a:bodyPr/>
          <a:lstStyle/>
          <a:p>
            <a:pPr marL="0" indent="0">
              <a:buNone/>
            </a:pPr>
            <a:r>
              <a:rPr lang="en-US" dirty="0" smtClean="0"/>
              <a:t>Notice before transfer. Before a nursing facility transfers a resident to a hospital or allows a resident to go on therapeutic leave, the nursing facility must provide written information to the resident and a family member or legal representative that specifies-</a:t>
            </a:r>
            <a:endParaRPr lang="en-US" dirty="0"/>
          </a:p>
        </p:txBody>
      </p:sp>
    </p:spTree>
    <p:extLst>
      <p:ext uri="{BB962C8B-B14F-4D97-AF65-F5344CB8AC3E}">
        <p14:creationId xmlns:p14="http://schemas.microsoft.com/office/powerpoint/2010/main" val="12691080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310</TotalTime>
  <Words>1942</Words>
  <Application>Microsoft Office PowerPoint</Application>
  <PresentationFormat>On-screen Show (4:3)</PresentationFormat>
  <Paragraphs>125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Nursing Home Discharges</vt:lpstr>
      <vt:lpstr>Objectives</vt:lpstr>
      <vt:lpstr>§483.12 (a)(2) F201 Transfer and Discharge Requirements</vt:lpstr>
      <vt:lpstr>§483.12 (a)(2) F201 Transfer and Discharge Requirements</vt:lpstr>
      <vt:lpstr>§483.12 (a)(2) F201 Transfer and Discharge Requirements</vt:lpstr>
      <vt:lpstr>§483.12 (a)(3) F202 Documentation</vt:lpstr>
      <vt:lpstr>§483.12(a)(5)  F203 Timing of the notice</vt:lpstr>
      <vt:lpstr>§483.12(a)(7)  F204 Orientation for Transfer or Discharge</vt:lpstr>
      <vt:lpstr>§483.12(b)  F205 Notice of Bed – Hold Policy and Readmission</vt:lpstr>
      <vt:lpstr>§483.12(b)  F205 Notice of Bed – Hold Policy and Readmission</vt:lpstr>
      <vt:lpstr>§483.12(b) (2) F205 Bed – Hold Notice Upon Transfer</vt:lpstr>
      <vt:lpstr>§483.12(b) (3) F206 Permitting Resident Return to Facility</vt:lpstr>
      <vt:lpstr>§483.12(b) (3) F206 Permitting Resident to Return to Facility</vt:lpstr>
      <vt:lpstr>§483.12(c) (3) F207 Equal Access to Quality Care</vt:lpstr>
      <vt:lpstr>§483.12(c) (3) F207 Equal Access to Quality Care</vt:lpstr>
      <vt:lpstr>Family/Responsible Party Role</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Thomas</dc:creator>
  <cp:lastModifiedBy>Lisa Thomas</cp:lastModifiedBy>
  <cp:revision>31</cp:revision>
  <cp:lastPrinted>2015-07-02T13:55:46Z</cp:lastPrinted>
  <dcterms:created xsi:type="dcterms:W3CDTF">2015-06-24T17:06:49Z</dcterms:created>
  <dcterms:modified xsi:type="dcterms:W3CDTF">2015-07-21T17:15:07Z</dcterms:modified>
</cp:coreProperties>
</file>